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981"/>
  </p:normalViewPr>
  <p:slideViewPr>
    <p:cSldViewPr snapToGrid="0">
      <p:cViewPr varScale="1">
        <p:scale>
          <a:sx n="76" d="100"/>
          <a:sy n="76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5DC90F-4E27-4495-B71F-878518096468}" type="doc">
      <dgm:prSet loTypeId="urn:microsoft.com/office/officeart/2005/8/layout/hierarchy1" loCatId="hierarchy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28CED7A-E10B-4BB5-AEC1-43A1DECC059F}">
      <dgm:prSet/>
      <dgm:spPr/>
      <dgm:t>
        <a:bodyPr/>
        <a:lstStyle/>
        <a:p>
          <a:r>
            <a:rPr lang="en-US"/>
            <a:t>Alexa</a:t>
          </a:r>
        </a:p>
      </dgm:t>
    </dgm:pt>
    <dgm:pt modelId="{EBD7DA66-E2F2-4362-B843-0358A05ACA12}" type="parTrans" cxnId="{2ECE1292-2C4A-41BD-AC7B-0AD16BD80F82}">
      <dgm:prSet/>
      <dgm:spPr/>
      <dgm:t>
        <a:bodyPr/>
        <a:lstStyle/>
        <a:p>
          <a:endParaRPr lang="en-US"/>
        </a:p>
      </dgm:t>
    </dgm:pt>
    <dgm:pt modelId="{FCD807D8-6C57-4F68-BA83-FC97D185E24F}" type="sibTrans" cxnId="{2ECE1292-2C4A-41BD-AC7B-0AD16BD80F82}">
      <dgm:prSet/>
      <dgm:spPr/>
      <dgm:t>
        <a:bodyPr/>
        <a:lstStyle/>
        <a:p>
          <a:endParaRPr lang="en-US"/>
        </a:p>
      </dgm:t>
    </dgm:pt>
    <dgm:pt modelId="{BE43627D-AFC5-4A7C-A79C-5689BC53F82B}">
      <dgm:prSet/>
      <dgm:spPr/>
      <dgm:t>
        <a:bodyPr/>
        <a:lstStyle/>
        <a:p>
          <a:r>
            <a:rPr lang="en-US"/>
            <a:t>Arduino </a:t>
          </a:r>
        </a:p>
      </dgm:t>
    </dgm:pt>
    <dgm:pt modelId="{F42A81B2-3947-475A-B4C8-03C4FFF60117}" type="parTrans" cxnId="{0A83E356-06E8-4CA0-8B58-1671359A0ED3}">
      <dgm:prSet/>
      <dgm:spPr/>
      <dgm:t>
        <a:bodyPr/>
        <a:lstStyle/>
        <a:p>
          <a:endParaRPr lang="en-US"/>
        </a:p>
      </dgm:t>
    </dgm:pt>
    <dgm:pt modelId="{2BD65ED8-E39E-41E8-8BD8-7CBBD13DBBD3}" type="sibTrans" cxnId="{0A83E356-06E8-4CA0-8B58-1671359A0ED3}">
      <dgm:prSet/>
      <dgm:spPr/>
      <dgm:t>
        <a:bodyPr/>
        <a:lstStyle/>
        <a:p>
          <a:endParaRPr lang="en-US"/>
        </a:p>
      </dgm:t>
    </dgm:pt>
    <dgm:pt modelId="{0EEAC207-F5A8-4980-8CC1-E6E26FA5927B}">
      <dgm:prSet/>
      <dgm:spPr/>
      <dgm:t>
        <a:bodyPr/>
        <a:lstStyle/>
        <a:p>
          <a:r>
            <a:rPr lang="en-US"/>
            <a:t>Python</a:t>
          </a:r>
        </a:p>
      </dgm:t>
    </dgm:pt>
    <dgm:pt modelId="{3CC4A3BA-9D88-497C-9BAF-B1EAA39D5E54}" type="parTrans" cxnId="{AF42EEA2-C3F8-49CD-84C5-C1BBA4C4F9E6}">
      <dgm:prSet/>
      <dgm:spPr/>
      <dgm:t>
        <a:bodyPr/>
        <a:lstStyle/>
        <a:p>
          <a:endParaRPr lang="en-US"/>
        </a:p>
      </dgm:t>
    </dgm:pt>
    <dgm:pt modelId="{D3795DDB-8FA3-4041-82CF-DF7E5D449791}" type="sibTrans" cxnId="{AF42EEA2-C3F8-49CD-84C5-C1BBA4C4F9E6}">
      <dgm:prSet/>
      <dgm:spPr/>
      <dgm:t>
        <a:bodyPr/>
        <a:lstStyle/>
        <a:p>
          <a:endParaRPr lang="en-US"/>
        </a:p>
      </dgm:t>
    </dgm:pt>
    <dgm:pt modelId="{1509781B-ED68-4912-889D-4288C1C09E95}">
      <dgm:prSet/>
      <dgm:spPr/>
      <dgm:t>
        <a:bodyPr/>
        <a:lstStyle/>
        <a:p>
          <a:r>
            <a:rPr lang="en-US"/>
            <a:t>ESP32</a:t>
          </a:r>
        </a:p>
      </dgm:t>
    </dgm:pt>
    <dgm:pt modelId="{96191587-506B-49A8-9A4C-EF736F4C3ED6}" type="sibTrans" cxnId="{1E8B3C80-227F-4F08-9C0A-7670C1486747}">
      <dgm:prSet/>
      <dgm:spPr/>
      <dgm:t>
        <a:bodyPr/>
        <a:lstStyle/>
        <a:p>
          <a:endParaRPr lang="en-US"/>
        </a:p>
      </dgm:t>
    </dgm:pt>
    <dgm:pt modelId="{0D3600A6-D552-4CBE-87FB-F41D71F01250}" type="parTrans" cxnId="{1E8B3C80-227F-4F08-9C0A-7670C1486747}">
      <dgm:prSet/>
      <dgm:spPr/>
      <dgm:t>
        <a:bodyPr/>
        <a:lstStyle/>
        <a:p>
          <a:endParaRPr lang="en-US"/>
        </a:p>
      </dgm:t>
    </dgm:pt>
    <dgm:pt modelId="{FB9D2C2E-6129-2546-9A48-E8F6902B8FF8}" type="pres">
      <dgm:prSet presAssocID="{6F5DC90F-4E27-4495-B71F-8785180964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09ECB8-7169-6A4D-A14D-4371EA724156}" type="pres">
      <dgm:prSet presAssocID="{1509781B-ED68-4912-889D-4288C1C09E95}" presName="hierRoot1" presStyleCnt="0"/>
      <dgm:spPr/>
    </dgm:pt>
    <dgm:pt modelId="{99A12B85-F63E-7A42-B9A2-DEEC2A5D732F}" type="pres">
      <dgm:prSet presAssocID="{1509781B-ED68-4912-889D-4288C1C09E95}" presName="composite" presStyleCnt="0"/>
      <dgm:spPr/>
    </dgm:pt>
    <dgm:pt modelId="{B970F8A3-1BD8-F148-8F59-E479AB1BFA4A}" type="pres">
      <dgm:prSet presAssocID="{1509781B-ED68-4912-889D-4288C1C09E95}" presName="background" presStyleLbl="node0" presStyleIdx="0" presStyleCnt="4"/>
      <dgm:spPr/>
    </dgm:pt>
    <dgm:pt modelId="{413D84B5-48C5-D448-98B0-2C30F865465C}" type="pres">
      <dgm:prSet presAssocID="{1509781B-ED68-4912-889D-4288C1C09E95}" presName="text" presStyleLbl="fgAcc0" presStyleIdx="0" presStyleCnt="4">
        <dgm:presLayoutVars>
          <dgm:chPref val="3"/>
        </dgm:presLayoutVars>
      </dgm:prSet>
      <dgm:spPr/>
    </dgm:pt>
    <dgm:pt modelId="{94FC0C01-844F-944F-8855-971B4235304F}" type="pres">
      <dgm:prSet presAssocID="{1509781B-ED68-4912-889D-4288C1C09E95}" presName="hierChild2" presStyleCnt="0"/>
      <dgm:spPr/>
    </dgm:pt>
    <dgm:pt modelId="{3C5852CC-D597-8143-9876-736C01636800}" type="pres">
      <dgm:prSet presAssocID="{228CED7A-E10B-4BB5-AEC1-43A1DECC059F}" presName="hierRoot1" presStyleCnt="0"/>
      <dgm:spPr/>
    </dgm:pt>
    <dgm:pt modelId="{3187BE33-75FF-4D4B-BB0E-9A19C83AB264}" type="pres">
      <dgm:prSet presAssocID="{228CED7A-E10B-4BB5-AEC1-43A1DECC059F}" presName="composite" presStyleCnt="0"/>
      <dgm:spPr/>
    </dgm:pt>
    <dgm:pt modelId="{C8A601F1-93FB-7C44-9B66-0C9A4CE2EADA}" type="pres">
      <dgm:prSet presAssocID="{228CED7A-E10B-4BB5-AEC1-43A1DECC059F}" presName="background" presStyleLbl="node0" presStyleIdx="1" presStyleCnt="4"/>
      <dgm:spPr/>
    </dgm:pt>
    <dgm:pt modelId="{EED44C9A-261B-6F49-9065-E0AD84DC0E74}" type="pres">
      <dgm:prSet presAssocID="{228CED7A-E10B-4BB5-AEC1-43A1DECC059F}" presName="text" presStyleLbl="fgAcc0" presStyleIdx="1" presStyleCnt="4">
        <dgm:presLayoutVars>
          <dgm:chPref val="3"/>
        </dgm:presLayoutVars>
      </dgm:prSet>
      <dgm:spPr/>
    </dgm:pt>
    <dgm:pt modelId="{A071C79A-0EF9-1740-A24C-BD4683246E08}" type="pres">
      <dgm:prSet presAssocID="{228CED7A-E10B-4BB5-AEC1-43A1DECC059F}" presName="hierChild2" presStyleCnt="0"/>
      <dgm:spPr/>
    </dgm:pt>
    <dgm:pt modelId="{99399128-F432-9D4B-ABF5-20872F506260}" type="pres">
      <dgm:prSet presAssocID="{BE43627D-AFC5-4A7C-A79C-5689BC53F82B}" presName="hierRoot1" presStyleCnt="0"/>
      <dgm:spPr/>
    </dgm:pt>
    <dgm:pt modelId="{B4704505-6F29-2245-9E67-28FFE960A37A}" type="pres">
      <dgm:prSet presAssocID="{BE43627D-AFC5-4A7C-A79C-5689BC53F82B}" presName="composite" presStyleCnt="0"/>
      <dgm:spPr/>
    </dgm:pt>
    <dgm:pt modelId="{11829231-C7BD-EF42-A039-950E011E7DF6}" type="pres">
      <dgm:prSet presAssocID="{BE43627D-AFC5-4A7C-A79C-5689BC53F82B}" presName="background" presStyleLbl="node0" presStyleIdx="2" presStyleCnt="4"/>
      <dgm:spPr/>
    </dgm:pt>
    <dgm:pt modelId="{4A5D008C-3C35-7A4D-9F40-85517B40943A}" type="pres">
      <dgm:prSet presAssocID="{BE43627D-AFC5-4A7C-A79C-5689BC53F82B}" presName="text" presStyleLbl="fgAcc0" presStyleIdx="2" presStyleCnt="4">
        <dgm:presLayoutVars>
          <dgm:chPref val="3"/>
        </dgm:presLayoutVars>
      </dgm:prSet>
      <dgm:spPr/>
    </dgm:pt>
    <dgm:pt modelId="{B75EE72B-9C62-3543-B891-B8121D81A9F7}" type="pres">
      <dgm:prSet presAssocID="{BE43627D-AFC5-4A7C-A79C-5689BC53F82B}" presName="hierChild2" presStyleCnt="0"/>
      <dgm:spPr/>
    </dgm:pt>
    <dgm:pt modelId="{171C3D61-7FE2-AE47-A15E-BC2056ECC497}" type="pres">
      <dgm:prSet presAssocID="{0EEAC207-F5A8-4980-8CC1-E6E26FA5927B}" presName="hierRoot1" presStyleCnt="0"/>
      <dgm:spPr/>
    </dgm:pt>
    <dgm:pt modelId="{737C080D-081D-9D4C-B278-8F0339BE498F}" type="pres">
      <dgm:prSet presAssocID="{0EEAC207-F5A8-4980-8CC1-E6E26FA5927B}" presName="composite" presStyleCnt="0"/>
      <dgm:spPr/>
    </dgm:pt>
    <dgm:pt modelId="{09F959E1-6369-F842-B6BE-A50A9EE775F6}" type="pres">
      <dgm:prSet presAssocID="{0EEAC207-F5A8-4980-8CC1-E6E26FA5927B}" presName="background" presStyleLbl="node0" presStyleIdx="3" presStyleCnt="4"/>
      <dgm:spPr/>
    </dgm:pt>
    <dgm:pt modelId="{E35E6753-00A9-BF42-99FC-9361F71A91F4}" type="pres">
      <dgm:prSet presAssocID="{0EEAC207-F5A8-4980-8CC1-E6E26FA5927B}" presName="text" presStyleLbl="fgAcc0" presStyleIdx="3" presStyleCnt="4">
        <dgm:presLayoutVars>
          <dgm:chPref val="3"/>
        </dgm:presLayoutVars>
      </dgm:prSet>
      <dgm:spPr/>
    </dgm:pt>
    <dgm:pt modelId="{84F9B932-C27B-B94C-9919-607359D8403C}" type="pres">
      <dgm:prSet presAssocID="{0EEAC207-F5A8-4980-8CC1-E6E26FA5927B}" presName="hierChild2" presStyleCnt="0"/>
      <dgm:spPr/>
    </dgm:pt>
  </dgm:ptLst>
  <dgm:cxnLst>
    <dgm:cxn modelId="{E57D7226-B9C7-2C4D-8A5F-9DCCA06878D6}" type="presOf" srcId="{6F5DC90F-4E27-4495-B71F-878518096468}" destId="{FB9D2C2E-6129-2546-9A48-E8F6902B8FF8}" srcOrd="0" destOrd="0" presId="urn:microsoft.com/office/officeart/2005/8/layout/hierarchy1"/>
    <dgm:cxn modelId="{0A83E356-06E8-4CA0-8B58-1671359A0ED3}" srcId="{6F5DC90F-4E27-4495-B71F-878518096468}" destId="{BE43627D-AFC5-4A7C-A79C-5689BC53F82B}" srcOrd="2" destOrd="0" parTransId="{F42A81B2-3947-475A-B4C8-03C4FFF60117}" sibTransId="{2BD65ED8-E39E-41E8-8BD8-7CBBD13DBBD3}"/>
    <dgm:cxn modelId="{1E8B3C80-227F-4F08-9C0A-7670C1486747}" srcId="{6F5DC90F-4E27-4495-B71F-878518096468}" destId="{1509781B-ED68-4912-889D-4288C1C09E95}" srcOrd="0" destOrd="0" parTransId="{0D3600A6-D552-4CBE-87FB-F41D71F01250}" sibTransId="{96191587-506B-49A8-9A4C-EF736F4C3ED6}"/>
    <dgm:cxn modelId="{7E8D0390-5281-5F4D-A70A-897CAFE3B302}" type="presOf" srcId="{BE43627D-AFC5-4A7C-A79C-5689BC53F82B}" destId="{4A5D008C-3C35-7A4D-9F40-85517B40943A}" srcOrd="0" destOrd="0" presId="urn:microsoft.com/office/officeart/2005/8/layout/hierarchy1"/>
    <dgm:cxn modelId="{2ECE1292-2C4A-41BD-AC7B-0AD16BD80F82}" srcId="{6F5DC90F-4E27-4495-B71F-878518096468}" destId="{228CED7A-E10B-4BB5-AEC1-43A1DECC059F}" srcOrd="1" destOrd="0" parTransId="{EBD7DA66-E2F2-4362-B843-0358A05ACA12}" sibTransId="{FCD807D8-6C57-4F68-BA83-FC97D185E24F}"/>
    <dgm:cxn modelId="{AF42EEA2-C3F8-49CD-84C5-C1BBA4C4F9E6}" srcId="{6F5DC90F-4E27-4495-B71F-878518096468}" destId="{0EEAC207-F5A8-4980-8CC1-E6E26FA5927B}" srcOrd="3" destOrd="0" parTransId="{3CC4A3BA-9D88-497C-9BAF-B1EAA39D5E54}" sibTransId="{D3795DDB-8FA3-4041-82CF-DF7E5D449791}"/>
    <dgm:cxn modelId="{F74D1DCD-7D3A-E240-8912-28509E0DA97D}" type="presOf" srcId="{0EEAC207-F5A8-4980-8CC1-E6E26FA5927B}" destId="{E35E6753-00A9-BF42-99FC-9361F71A91F4}" srcOrd="0" destOrd="0" presId="urn:microsoft.com/office/officeart/2005/8/layout/hierarchy1"/>
    <dgm:cxn modelId="{BDC6B8F7-CA2A-7047-9A46-6C6FE0B45CB3}" type="presOf" srcId="{1509781B-ED68-4912-889D-4288C1C09E95}" destId="{413D84B5-48C5-D448-98B0-2C30F865465C}" srcOrd="0" destOrd="0" presId="urn:microsoft.com/office/officeart/2005/8/layout/hierarchy1"/>
    <dgm:cxn modelId="{412F7BFE-2190-6741-83FC-D14FDEF276FD}" type="presOf" srcId="{228CED7A-E10B-4BB5-AEC1-43A1DECC059F}" destId="{EED44C9A-261B-6F49-9065-E0AD84DC0E74}" srcOrd="0" destOrd="0" presId="urn:microsoft.com/office/officeart/2005/8/layout/hierarchy1"/>
    <dgm:cxn modelId="{DE5024F0-4A43-5B47-B76B-9E6C48AE04E4}" type="presParOf" srcId="{FB9D2C2E-6129-2546-9A48-E8F6902B8FF8}" destId="{2F09ECB8-7169-6A4D-A14D-4371EA724156}" srcOrd="0" destOrd="0" presId="urn:microsoft.com/office/officeart/2005/8/layout/hierarchy1"/>
    <dgm:cxn modelId="{DB40C2E9-B158-984E-A3B5-0ADFE49147CF}" type="presParOf" srcId="{2F09ECB8-7169-6A4D-A14D-4371EA724156}" destId="{99A12B85-F63E-7A42-B9A2-DEEC2A5D732F}" srcOrd="0" destOrd="0" presId="urn:microsoft.com/office/officeart/2005/8/layout/hierarchy1"/>
    <dgm:cxn modelId="{44B10FE5-FE8A-BA4E-8DB3-5F0973B8F96C}" type="presParOf" srcId="{99A12B85-F63E-7A42-B9A2-DEEC2A5D732F}" destId="{B970F8A3-1BD8-F148-8F59-E479AB1BFA4A}" srcOrd="0" destOrd="0" presId="urn:microsoft.com/office/officeart/2005/8/layout/hierarchy1"/>
    <dgm:cxn modelId="{05981AC0-7674-6D40-B759-C5FFA7B4F6AC}" type="presParOf" srcId="{99A12B85-F63E-7A42-B9A2-DEEC2A5D732F}" destId="{413D84B5-48C5-D448-98B0-2C30F865465C}" srcOrd="1" destOrd="0" presId="urn:microsoft.com/office/officeart/2005/8/layout/hierarchy1"/>
    <dgm:cxn modelId="{AA4695BE-4A28-2640-9B77-3646BEBFE1A8}" type="presParOf" srcId="{2F09ECB8-7169-6A4D-A14D-4371EA724156}" destId="{94FC0C01-844F-944F-8855-971B4235304F}" srcOrd="1" destOrd="0" presId="urn:microsoft.com/office/officeart/2005/8/layout/hierarchy1"/>
    <dgm:cxn modelId="{D8E074EB-3003-A04F-AD1A-D78F197886DC}" type="presParOf" srcId="{FB9D2C2E-6129-2546-9A48-E8F6902B8FF8}" destId="{3C5852CC-D597-8143-9876-736C01636800}" srcOrd="1" destOrd="0" presId="urn:microsoft.com/office/officeart/2005/8/layout/hierarchy1"/>
    <dgm:cxn modelId="{EF61B116-A3A7-D740-A223-9D4A75816510}" type="presParOf" srcId="{3C5852CC-D597-8143-9876-736C01636800}" destId="{3187BE33-75FF-4D4B-BB0E-9A19C83AB264}" srcOrd="0" destOrd="0" presId="urn:microsoft.com/office/officeart/2005/8/layout/hierarchy1"/>
    <dgm:cxn modelId="{9A9D002A-5AFC-8D41-8620-525E12C1E8C0}" type="presParOf" srcId="{3187BE33-75FF-4D4B-BB0E-9A19C83AB264}" destId="{C8A601F1-93FB-7C44-9B66-0C9A4CE2EADA}" srcOrd="0" destOrd="0" presId="urn:microsoft.com/office/officeart/2005/8/layout/hierarchy1"/>
    <dgm:cxn modelId="{48E5BB35-8DF5-DD45-B0C2-9518A96B63B1}" type="presParOf" srcId="{3187BE33-75FF-4D4B-BB0E-9A19C83AB264}" destId="{EED44C9A-261B-6F49-9065-E0AD84DC0E74}" srcOrd="1" destOrd="0" presId="urn:microsoft.com/office/officeart/2005/8/layout/hierarchy1"/>
    <dgm:cxn modelId="{0021F0FC-3B49-6B49-98F5-E07ED43A6E68}" type="presParOf" srcId="{3C5852CC-D597-8143-9876-736C01636800}" destId="{A071C79A-0EF9-1740-A24C-BD4683246E08}" srcOrd="1" destOrd="0" presId="urn:microsoft.com/office/officeart/2005/8/layout/hierarchy1"/>
    <dgm:cxn modelId="{DE572E9D-7E7E-414B-9AE0-BC2D95770B1F}" type="presParOf" srcId="{FB9D2C2E-6129-2546-9A48-E8F6902B8FF8}" destId="{99399128-F432-9D4B-ABF5-20872F506260}" srcOrd="2" destOrd="0" presId="urn:microsoft.com/office/officeart/2005/8/layout/hierarchy1"/>
    <dgm:cxn modelId="{10759C63-D8BB-394C-B3E1-061069BF2EC8}" type="presParOf" srcId="{99399128-F432-9D4B-ABF5-20872F506260}" destId="{B4704505-6F29-2245-9E67-28FFE960A37A}" srcOrd="0" destOrd="0" presId="urn:microsoft.com/office/officeart/2005/8/layout/hierarchy1"/>
    <dgm:cxn modelId="{E7C1C362-FC4C-C349-A41F-AFC70DAA4E43}" type="presParOf" srcId="{B4704505-6F29-2245-9E67-28FFE960A37A}" destId="{11829231-C7BD-EF42-A039-950E011E7DF6}" srcOrd="0" destOrd="0" presId="urn:microsoft.com/office/officeart/2005/8/layout/hierarchy1"/>
    <dgm:cxn modelId="{ED30EBF0-1F91-1A48-B196-336B763F03BF}" type="presParOf" srcId="{B4704505-6F29-2245-9E67-28FFE960A37A}" destId="{4A5D008C-3C35-7A4D-9F40-85517B40943A}" srcOrd="1" destOrd="0" presId="urn:microsoft.com/office/officeart/2005/8/layout/hierarchy1"/>
    <dgm:cxn modelId="{CECA4528-510F-954D-B143-F5ED8F750488}" type="presParOf" srcId="{99399128-F432-9D4B-ABF5-20872F506260}" destId="{B75EE72B-9C62-3543-B891-B8121D81A9F7}" srcOrd="1" destOrd="0" presId="urn:microsoft.com/office/officeart/2005/8/layout/hierarchy1"/>
    <dgm:cxn modelId="{F862C829-80C3-1949-A5E6-00A369432D90}" type="presParOf" srcId="{FB9D2C2E-6129-2546-9A48-E8F6902B8FF8}" destId="{171C3D61-7FE2-AE47-A15E-BC2056ECC497}" srcOrd="3" destOrd="0" presId="urn:microsoft.com/office/officeart/2005/8/layout/hierarchy1"/>
    <dgm:cxn modelId="{EFD6C2C8-A5A4-D044-A5D9-AC064209B678}" type="presParOf" srcId="{171C3D61-7FE2-AE47-A15E-BC2056ECC497}" destId="{737C080D-081D-9D4C-B278-8F0339BE498F}" srcOrd="0" destOrd="0" presId="urn:microsoft.com/office/officeart/2005/8/layout/hierarchy1"/>
    <dgm:cxn modelId="{10818C86-2954-0E49-851F-ACB66A766B78}" type="presParOf" srcId="{737C080D-081D-9D4C-B278-8F0339BE498F}" destId="{09F959E1-6369-F842-B6BE-A50A9EE775F6}" srcOrd="0" destOrd="0" presId="urn:microsoft.com/office/officeart/2005/8/layout/hierarchy1"/>
    <dgm:cxn modelId="{1AE2C01C-E091-6840-8CBD-4BE56CFD19A9}" type="presParOf" srcId="{737C080D-081D-9D4C-B278-8F0339BE498F}" destId="{E35E6753-00A9-BF42-99FC-9361F71A91F4}" srcOrd="1" destOrd="0" presId="urn:microsoft.com/office/officeart/2005/8/layout/hierarchy1"/>
    <dgm:cxn modelId="{4DF2263F-3C6C-6747-A2F8-D0F39FEC1B3C}" type="presParOf" srcId="{171C3D61-7FE2-AE47-A15E-BC2056ECC497}" destId="{84F9B932-C27B-B94C-9919-607359D8403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CA97E7-8F6C-40F9-A040-E1842BC6C80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DA6F8F-F21F-4714-A331-8B7D48CF1E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The transmission distance of BLE Bluetooth is limited, the user must be within a specific distance of the Bluetooth beacon's position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F5A047-29FB-4554-9CE8-F9529F3194F5}" type="parTrans" cxnId="{6F682D70-F6EA-4EB5-A978-2EBC399FEDAC}">
      <dgm:prSet/>
      <dgm:spPr/>
      <dgm:t>
        <a:bodyPr/>
        <a:lstStyle/>
        <a:p>
          <a:endParaRPr lang="en-US"/>
        </a:p>
      </dgm:t>
    </dgm:pt>
    <dgm:pt modelId="{802A0274-9307-418D-9A32-9BB6511DA5A5}" type="sibTrans" cxnId="{6F682D70-F6EA-4EB5-A978-2EBC399FEDAC}">
      <dgm:prSet/>
      <dgm:spPr/>
      <dgm:t>
        <a:bodyPr/>
        <a:lstStyle/>
        <a:p>
          <a:endParaRPr lang="en-US"/>
        </a:p>
      </dgm:t>
    </dgm:pt>
    <dgm:pt modelId="{C87A4AAD-C8ED-41A9-9443-5A64DDB3B48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Non-stationary objects such as doors, furniture, and people can pose an even greater problem, as they can affect the signal strength in dynamic, unpredictable ways.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6837D7-0C87-432C-B7E5-1CE6B4CB51F0}" type="parTrans" cxnId="{FE953B9B-502E-46BD-8FB9-B05D850D660E}">
      <dgm:prSet/>
      <dgm:spPr/>
      <dgm:t>
        <a:bodyPr/>
        <a:lstStyle/>
        <a:p>
          <a:endParaRPr lang="en-US"/>
        </a:p>
      </dgm:t>
    </dgm:pt>
    <dgm:pt modelId="{C4A2BD8E-841D-4CA1-A0E5-962221EBE813}" type="sibTrans" cxnId="{FE953B9B-502E-46BD-8FB9-B05D850D660E}">
      <dgm:prSet/>
      <dgm:spPr/>
      <dgm:t>
        <a:bodyPr/>
        <a:lstStyle/>
        <a:p>
          <a:endParaRPr lang="en-US"/>
        </a:p>
      </dgm:t>
    </dgm:pt>
    <dgm:pt modelId="{5A4BECAB-3F41-47AA-8201-FC0DFC036BA5}" type="pres">
      <dgm:prSet presAssocID="{8FCA97E7-8F6C-40F9-A040-E1842BC6C809}" presName="root" presStyleCnt="0">
        <dgm:presLayoutVars>
          <dgm:dir/>
          <dgm:resizeHandles val="exact"/>
        </dgm:presLayoutVars>
      </dgm:prSet>
      <dgm:spPr/>
    </dgm:pt>
    <dgm:pt modelId="{28D07C86-79A1-45BC-B512-15CE72B22CED}" type="pres">
      <dgm:prSet presAssocID="{3DDA6F8F-F21F-4714-A331-8B7D48CF1E30}" presName="compNode" presStyleCnt="0"/>
      <dgm:spPr/>
    </dgm:pt>
    <dgm:pt modelId="{97558C57-B60C-4158-81A1-6D4EBA240440}" type="pres">
      <dgm:prSet presAssocID="{3DDA6F8F-F21F-4714-A331-8B7D48CF1E3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C34263E4-4F5B-4929-AF6C-AFBE2F7A0324}" type="pres">
      <dgm:prSet presAssocID="{3DDA6F8F-F21F-4714-A331-8B7D48CF1E30}" presName="spaceRect" presStyleCnt="0"/>
      <dgm:spPr/>
    </dgm:pt>
    <dgm:pt modelId="{19CE9F25-536F-4D90-B3C5-0569642AC99F}" type="pres">
      <dgm:prSet presAssocID="{3DDA6F8F-F21F-4714-A331-8B7D48CF1E30}" presName="textRect" presStyleLbl="revTx" presStyleIdx="0" presStyleCnt="2">
        <dgm:presLayoutVars>
          <dgm:chMax val="1"/>
          <dgm:chPref val="1"/>
        </dgm:presLayoutVars>
      </dgm:prSet>
      <dgm:spPr/>
    </dgm:pt>
    <dgm:pt modelId="{907FC855-4D78-4E77-97FF-D97C7A802F5D}" type="pres">
      <dgm:prSet presAssocID="{802A0274-9307-418D-9A32-9BB6511DA5A5}" presName="sibTrans" presStyleCnt="0"/>
      <dgm:spPr/>
    </dgm:pt>
    <dgm:pt modelId="{2066BCB2-3AAA-4F73-B752-4DEB0D2EF5F8}" type="pres">
      <dgm:prSet presAssocID="{C87A4AAD-C8ED-41A9-9443-5A64DDB3B48A}" presName="compNode" presStyleCnt="0"/>
      <dgm:spPr/>
    </dgm:pt>
    <dgm:pt modelId="{E48FA10F-C48D-4998-8BAA-8E20878BFBA9}" type="pres">
      <dgm:prSet presAssocID="{C87A4AAD-C8ED-41A9-9443-5A64DDB3B48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uch"/>
        </a:ext>
      </dgm:extLst>
    </dgm:pt>
    <dgm:pt modelId="{70E5847E-C9F2-4777-B2C6-3A8FE27D4CFF}" type="pres">
      <dgm:prSet presAssocID="{C87A4AAD-C8ED-41A9-9443-5A64DDB3B48A}" presName="spaceRect" presStyleCnt="0"/>
      <dgm:spPr/>
    </dgm:pt>
    <dgm:pt modelId="{46336663-1DF7-49E6-A8BE-BEB2060DFF6C}" type="pres">
      <dgm:prSet presAssocID="{C87A4AAD-C8ED-41A9-9443-5A64DDB3B48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6B85114-AC21-446E-8AED-4A9CA8863AC9}" type="presOf" srcId="{C87A4AAD-C8ED-41A9-9443-5A64DDB3B48A}" destId="{46336663-1DF7-49E6-A8BE-BEB2060DFF6C}" srcOrd="0" destOrd="0" presId="urn:microsoft.com/office/officeart/2018/2/layout/IconLabelList"/>
    <dgm:cxn modelId="{31501667-7F27-4659-8800-D24C8A5600FF}" type="presOf" srcId="{8FCA97E7-8F6C-40F9-A040-E1842BC6C809}" destId="{5A4BECAB-3F41-47AA-8201-FC0DFC036BA5}" srcOrd="0" destOrd="0" presId="urn:microsoft.com/office/officeart/2018/2/layout/IconLabelList"/>
    <dgm:cxn modelId="{6F682D70-F6EA-4EB5-A978-2EBC399FEDAC}" srcId="{8FCA97E7-8F6C-40F9-A040-E1842BC6C809}" destId="{3DDA6F8F-F21F-4714-A331-8B7D48CF1E30}" srcOrd="0" destOrd="0" parTransId="{83F5A047-29FB-4554-9CE8-F9529F3194F5}" sibTransId="{802A0274-9307-418D-9A32-9BB6511DA5A5}"/>
    <dgm:cxn modelId="{FE953B9B-502E-46BD-8FB9-B05D850D660E}" srcId="{8FCA97E7-8F6C-40F9-A040-E1842BC6C809}" destId="{C87A4AAD-C8ED-41A9-9443-5A64DDB3B48A}" srcOrd="1" destOrd="0" parTransId="{6A6837D7-0C87-432C-B7E5-1CE6B4CB51F0}" sibTransId="{C4A2BD8E-841D-4CA1-A0E5-962221EBE813}"/>
    <dgm:cxn modelId="{E3F33CC7-0B1A-41DB-B404-FE48E1A27DD4}" type="presOf" srcId="{3DDA6F8F-F21F-4714-A331-8B7D48CF1E30}" destId="{19CE9F25-536F-4D90-B3C5-0569642AC99F}" srcOrd="0" destOrd="0" presId="urn:microsoft.com/office/officeart/2018/2/layout/IconLabelList"/>
    <dgm:cxn modelId="{E564790E-1CBD-4B43-955B-14BC3F1E9215}" type="presParOf" srcId="{5A4BECAB-3F41-47AA-8201-FC0DFC036BA5}" destId="{28D07C86-79A1-45BC-B512-15CE72B22CED}" srcOrd="0" destOrd="0" presId="urn:microsoft.com/office/officeart/2018/2/layout/IconLabelList"/>
    <dgm:cxn modelId="{48D7A78F-8773-46A7-90CB-55893F2EF359}" type="presParOf" srcId="{28D07C86-79A1-45BC-B512-15CE72B22CED}" destId="{97558C57-B60C-4158-81A1-6D4EBA240440}" srcOrd="0" destOrd="0" presId="urn:microsoft.com/office/officeart/2018/2/layout/IconLabelList"/>
    <dgm:cxn modelId="{3755E7A7-FBF3-4D91-9395-6C25412FB095}" type="presParOf" srcId="{28D07C86-79A1-45BC-B512-15CE72B22CED}" destId="{C34263E4-4F5B-4929-AF6C-AFBE2F7A0324}" srcOrd="1" destOrd="0" presId="urn:microsoft.com/office/officeart/2018/2/layout/IconLabelList"/>
    <dgm:cxn modelId="{4560CD20-6115-47C7-A2A0-43909DCF3295}" type="presParOf" srcId="{28D07C86-79A1-45BC-B512-15CE72B22CED}" destId="{19CE9F25-536F-4D90-B3C5-0569642AC99F}" srcOrd="2" destOrd="0" presId="urn:microsoft.com/office/officeart/2018/2/layout/IconLabelList"/>
    <dgm:cxn modelId="{ADF3DE37-4FD2-44DD-A7EA-A67244017338}" type="presParOf" srcId="{5A4BECAB-3F41-47AA-8201-FC0DFC036BA5}" destId="{907FC855-4D78-4E77-97FF-D97C7A802F5D}" srcOrd="1" destOrd="0" presId="urn:microsoft.com/office/officeart/2018/2/layout/IconLabelList"/>
    <dgm:cxn modelId="{D1D05F29-8CDA-4580-B60E-0763B5C9DB10}" type="presParOf" srcId="{5A4BECAB-3F41-47AA-8201-FC0DFC036BA5}" destId="{2066BCB2-3AAA-4F73-B752-4DEB0D2EF5F8}" srcOrd="2" destOrd="0" presId="urn:microsoft.com/office/officeart/2018/2/layout/IconLabelList"/>
    <dgm:cxn modelId="{7D3AF77D-841F-4F15-B613-F73CFD6B0C6C}" type="presParOf" srcId="{2066BCB2-3AAA-4F73-B752-4DEB0D2EF5F8}" destId="{E48FA10F-C48D-4998-8BAA-8E20878BFBA9}" srcOrd="0" destOrd="0" presId="urn:microsoft.com/office/officeart/2018/2/layout/IconLabelList"/>
    <dgm:cxn modelId="{0167DBA4-4DEE-4A26-BF11-AD11E3A34006}" type="presParOf" srcId="{2066BCB2-3AAA-4F73-B752-4DEB0D2EF5F8}" destId="{70E5847E-C9F2-4777-B2C6-3A8FE27D4CFF}" srcOrd="1" destOrd="0" presId="urn:microsoft.com/office/officeart/2018/2/layout/IconLabelList"/>
    <dgm:cxn modelId="{74CCE9D2-4424-4A3D-B44E-461E0E3CAC0F}" type="presParOf" srcId="{2066BCB2-3AAA-4F73-B752-4DEB0D2EF5F8}" destId="{46336663-1DF7-49E6-A8BE-BEB2060DFF6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0F8A3-1BD8-F148-8F59-E479AB1BFA4A}">
      <dsp:nvSpPr>
        <dsp:cNvPr id="0" name=""/>
        <dsp:cNvSpPr/>
      </dsp:nvSpPr>
      <dsp:spPr>
        <a:xfrm>
          <a:off x="1966" y="1539590"/>
          <a:ext cx="1404338" cy="8917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13D84B5-48C5-D448-98B0-2C30F865465C}">
      <dsp:nvSpPr>
        <dsp:cNvPr id="0" name=""/>
        <dsp:cNvSpPr/>
      </dsp:nvSpPr>
      <dsp:spPr>
        <a:xfrm>
          <a:off x="158004" y="1687826"/>
          <a:ext cx="1404338" cy="89175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ESP32</a:t>
          </a:r>
        </a:p>
      </dsp:txBody>
      <dsp:txXfrm>
        <a:off x="184123" y="1713945"/>
        <a:ext cx="1352100" cy="839517"/>
      </dsp:txXfrm>
    </dsp:sp>
    <dsp:sp modelId="{C8A601F1-93FB-7C44-9B66-0C9A4CE2EADA}">
      <dsp:nvSpPr>
        <dsp:cNvPr id="0" name=""/>
        <dsp:cNvSpPr/>
      </dsp:nvSpPr>
      <dsp:spPr>
        <a:xfrm>
          <a:off x="1718380" y="1539590"/>
          <a:ext cx="1404338" cy="8917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ED44C9A-261B-6F49-9065-E0AD84DC0E74}">
      <dsp:nvSpPr>
        <dsp:cNvPr id="0" name=""/>
        <dsp:cNvSpPr/>
      </dsp:nvSpPr>
      <dsp:spPr>
        <a:xfrm>
          <a:off x="1874418" y="1687826"/>
          <a:ext cx="1404338" cy="89175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Alexa</a:t>
          </a:r>
        </a:p>
      </dsp:txBody>
      <dsp:txXfrm>
        <a:off x="1900537" y="1713945"/>
        <a:ext cx="1352100" cy="839517"/>
      </dsp:txXfrm>
    </dsp:sp>
    <dsp:sp modelId="{11829231-C7BD-EF42-A039-950E011E7DF6}">
      <dsp:nvSpPr>
        <dsp:cNvPr id="0" name=""/>
        <dsp:cNvSpPr/>
      </dsp:nvSpPr>
      <dsp:spPr>
        <a:xfrm>
          <a:off x="3434794" y="1539590"/>
          <a:ext cx="1404338" cy="8917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5D008C-3C35-7A4D-9F40-85517B40943A}">
      <dsp:nvSpPr>
        <dsp:cNvPr id="0" name=""/>
        <dsp:cNvSpPr/>
      </dsp:nvSpPr>
      <dsp:spPr>
        <a:xfrm>
          <a:off x="3590832" y="1687826"/>
          <a:ext cx="1404338" cy="89175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Arduino </a:t>
          </a:r>
        </a:p>
      </dsp:txBody>
      <dsp:txXfrm>
        <a:off x="3616951" y="1713945"/>
        <a:ext cx="1352100" cy="839517"/>
      </dsp:txXfrm>
    </dsp:sp>
    <dsp:sp modelId="{09F959E1-6369-F842-B6BE-A50A9EE775F6}">
      <dsp:nvSpPr>
        <dsp:cNvPr id="0" name=""/>
        <dsp:cNvSpPr/>
      </dsp:nvSpPr>
      <dsp:spPr>
        <a:xfrm>
          <a:off x="5151208" y="1539590"/>
          <a:ext cx="1404338" cy="8917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5E6753-00A9-BF42-99FC-9361F71A91F4}">
      <dsp:nvSpPr>
        <dsp:cNvPr id="0" name=""/>
        <dsp:cNvSpPr/>
      </dsp:nvSpPr>
      <dsp:spPr>
        <a:xfrm>
          <a:off x="5307246" y="1687826"/>
          <a:ext cx="1404338" cy="89175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Python</a:t>
          </a:r>
        </a:p>
      </dsp:txBody>
      <dsp:txXfrm>
        <a:off x="5333365" y="1713945"/>
        <a:ext cx="1352100" cy="8395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58C57-B60C-4158-81A1-6D4EBA240440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CE9F25-536F-4D90-B3C5-0569642AC99F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transmission distance of BLE Bluetooth is limited, the user must be within a specific distance of the Bluetooth beacon's position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9800" y="3022743"/>
        <a:ext cx="4320000" cy="720000"/>
      </dsp:txXfrm>
    </dsp:sp>
    <dsp:sp modelId="{E48FA10F-C48D-4998-8BAA-8E20878BFBA9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36663-1DF7-49E6-A8BE-BEB2060DFF6C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Non-stationary objects such as doors, furniture, and people can pose an even greater problem, as they can affect the signal strength in dynamic, unpredictable ways.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25C4-732D-F069-4554-CBC53F3F2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FF68-C657-1AA4-08A0-563D9A6DE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E1A4D-91CB-AB20-42DB-BB8896585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1863-B868-104C-91AE-73FC81C958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80C87-DB51-28E5-9F64-ABC3E8AE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73DD0-C31A-EE2F-0711-E29F18B14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DF975-8BA8-264F-BA68-D695ED37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1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372BF-B6D3-1399-D824-336E1221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06746-0BD0-1537-3962-F2BDFFFE5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27579-9E02-B0E8-556F-21BB9D58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1863-B868-104C-91AE-73FC81C958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0D998-5CA1-F8D8-F25F-187DCF1E5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851D0-7A3F-9273-7A6B-BBB5086D0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DF975-8BA8-264F-BA68-D695ED37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05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B72C84-2E9E-3C61-7345-A5A71EE97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8F4BCE-EF77-0E66-3B5C-AAB2F379B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EE26C-F289-59D0-33D4-0213D8251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1863-B868-104C-91AE-73FC81C958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28212-0F25-C2D7-A3AD-EDCF47B7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05C1E-0428-640A-9E84-66346CF7A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DF975-8BA8-264F-BA68-D695ED37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8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8236-3CB2-991F-B19E-7EF5984F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63C5A-AC43-421C-A9CE-F8AEA2B2A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91DFB-5CF8-5830-F906-184EA01F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1863-B868-104C-91AE-73FC81C958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00C4A-7438-80DD-DEF7-DAA272C93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5FE67-EF36-D8AA-D305-274ADD852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DF975-8BA8-264F-BA68-D695ED37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67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3EC4-5D7E-7598-1689-471817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833BC-6566-80FE-88B4-95224B695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20364-47D0-9E2B-DB48-8B8B6BF26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1863-B868-104C-91AE-73FC81C958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05901-33E7-9F98-116A-B739DF85E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B9283-EA69-8791-8BFD-829740CD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DF975-8BA8-264F-BA68-D695ED37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24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DE4D-AD04-9B33-D242-A347D4608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83E28-CBE4-9112-4CC9-5511273E1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C5FD5-8E7B-4FC3-7C50-1ADA5B2F3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4C130-B2AA-1A8E-65F9-FEBBAA449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1863-B868-104C-91AE-73FC81C958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335E1-8090-16C0-8B20-BBD251A62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0C61C-2EE3-312F-BC11-EF21D0D6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DF975-8BA8-264F-BA68-D695ED37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AEA8-9744-3B94-51AD-E5CD8D47E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41E09-8F0C-854B-B4B0-E56B98BB4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098C0-50A3-8DC4-5EC7-DEE2FAE36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DAB12-C236-281E-6F27-0093D9F1F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D0C0D4-4408-1D46-8CF4-14D107648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523AD0-C16C-D99E-DB14-5D221BD7D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1863-B868-104C-91AE-73FC81C958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D6BD91-0CDF-FA56-6725-DB66EB625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EAAC0F-231C-AF7A-4A84-9C6A8FE2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DF975-8BA8-264F-BA68-D695ED37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96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1FE44-B3D7-718F-8046-9F023F38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BB75C-2863-D56F-445D-230F4283F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1863-B868-104C-91AE-73FC81C958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658CD-F10A-7A00-A247-B785396A7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F6027-790B-BA5C-4C10-B3560C28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DF975-8BA8-264F-BA68-D695ED37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7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45634-14B7-DCB8-2273-9B636013E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1863-B868-104C-91AE-73FC81C958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BD22B-BE14-CBB4-80EF-25AC46F47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42150-8217-9DF5-12FB-523599A1C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DF975-8BA8-264F-BA68-D695ED37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5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831E4-CAFF-D602-B23F-1FEC172D9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66C68-9C8F-598C-9E6C-22867535F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5A317-2303-C4D3-900A-EF1690C14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503D0-A39C-0920-49E2-E0CCC533F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1863-B868-104C-91AE-73FC81C958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8E2CF-889B-6D93-5B71-EA69E6FD2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905CA-DDED-DE02-08B7-268917819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DF975-8BA8-264F-BA68-D695ED37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5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38AB-D544-E693-93ED-C987BEB6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6123F7-A7BC-208B-222C-DF8BB4D2B3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62176-E74A-D4B6-083E-F9D19D9FB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212CF-8E78-8DE0-86B9-905FE146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1863-B868-104C-91AE-73FC81C958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D6919-DCC6-587A-17AF-A41A0431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87F15-8751-57D3-DC67-3EEC122AA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DF975-8BA8-264F-BA68-D695ED37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79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25D84-1765-F1D8-4AC8-30420BA2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F0189-EF59-18C7-FF6E-D2BD3CCB2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C6E40-E9BF-DDBE-92E3-5278CB47F0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A1863-B868-104C-91AE-73FC81C958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2AA3B-790B-F00D-A613-18A8918E1B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46201-BCA1-33B4-A723-F1D936AAF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DF975-8BA8-264F-BA68-D695ED37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8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0BBC6-C5D4-BF6D-AC87-BCBDC30E4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6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Smart Home Asset Locator</a:t>
            </a:r>
            <a:endParaRPr lang="en-US" sz="4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7CF2C-8698-47F1-3851-0FC962DCD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200" b="1" i="0" dirty="0">
                <a:effectLst/>
              </a:rPr>
              <a:t>     Team7</a:t>
            </a:r>
            <a:br>
              <a:rPr lang="en-US" sz="2200" b="0" i="0" dirty="0">
                <a:effectLst/>
              </a:rPr>
            </a:b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Nikhil </a:t>
            </a:r>
            <a:r>
              <a:rPr lang="en-US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Kairamkonda</a:t>
            </a:r>
            <a:b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Nikhitha Sadanala</a:t>
            </a:r>
            <a:b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Theshitha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Vanga</a:t>
            </a:r>
            <a:b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Sujith Thanna</a:t>
            </a:r>
            <a:b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Samarasimha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Reddy Kota</a:t>
            </a:r>
            <a:b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Chakradhar </a:t>
            </a:r>
            <a:r>
              <a:rPr lang="en-US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Vadlamudi</a:t>
            </a:r>
            <a:endParaRPr lang="en-US" sz="2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Video 4" descr="Skyscrapers And Location Icons">
            <a:extLst>
              <a:ext uri="{FF2B5EF4-FFF2-40B4-BE49-F238E27FC236}">
                <a16:creationId xmlns:a16="http://schemas.microsoft.com/office/drawing/2014/main" id="{C03C0A00-BCE1-020E-A14F-4B4DD70CFA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4654296" y="1492843"/>
            <a:ext cx="6903720" cy="387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C63D6-C56D-E5AD-A078-9E6EA1467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Anticipated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D0D53E-810F-8EB9-C3AA-93909B51F1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43608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2075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C63D6-C56D-E5AD-A078-9E6EA1467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                Thank You🙏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88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AACF4-3E63-A3FE-C832-34EABA02C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7655-B38E-E5BF-7044-3A2187BF8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objects(Smartphone, Remote , Smartwatch etc.,) by dividing the indoor area such as Kitchen, Bedroom, Living room etc.,.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technology is an emerging and significant technology that is used for location finding.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can be used to monitor a person outside of a facility, but not within.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driving force behind this is the implementation of a system that can track and locate users within buildings.</a:t>
            </a:r>
          </a:p>
        </p:txBody>
      </p:sp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0E881B3E-3600-3E49-174A-B76A0575D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41" r="27022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4564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AACF4-3E63-A3FE-C832-34EABA02C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&amp;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7655-B38E-E5BF-7044-3A2187BF8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problems:</a:t>
            </a:r>
          </a:p>
          <a:p>
            <a:pPr marL="0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Orient individuals inside a retail center </a:t>
            </a:r>
          </a:p>
          <a:p>
            <a:pPr marL="0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Museum tours: Your phone may serve as a virtual guide, providing contextual information based on your location.</a:t>
            </a:r>
          </a:p>
          <a:p>
            <a:pPr marL="0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Warehouse automation skills have been enhanced.</a:t>
            </a:r>
          </a:p>
          <a:p>
            <a:pPr marL="0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Airports, hospitals, and hotels are all available. The advantages are comparable to those of the preceding applications.</a:t>
            </a:r>
          </a:p>
          <a:p>
            <a:pPr marL="0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Guidance to visually impaired : With audible &amp; sensory feedback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8D44FF-C802-BBF4-AE79-F2D650E68564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Solution:</a:t>
            </a:r>
          </a:p>
          <a:p>
            <a:pPr marL="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BLE offers better precision and accuracy in asset tracking applications.</a:t>
            </a:r>
          </a:p>
          <a:p>
            <a:pPr marL="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Standardization in BLE ensures a more consistent and interoperable approach.</a:t>
            </a:r>
          </a:p>
          <a:p>
            <a:pPr marL="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The low power consumption of BLE is advantageous for prolonged operation in battery-powered devices.</a:t>
            </a:r>
          </a:p>
          <a:p>
            <a:pPr marL="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The use of beacons enhances the simplicity and efficiency of BLE-based asset tracking implementations.</a:t>
            </a:r>
          </a:p>
          <a:p>
            <a:pPr marL="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BLE emerges as a standardized solution for asset tracking, overcoming some limitations associated with raw RSSI measurements.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FC567A-BAB8-2583-1B88-E22279028F77}"/>
              </a:ext>
            </a:extLst>
          </p:cNvPr>
          <p:cNvSpPr txBox="1">
            <a:spLocks/>
          </p:cNvSpPr>
          <p:nvPr/>
        </p:nvSpPr>
        <p:spPr>
          <a:xfrm>
            <a:off x="5870479" y="1784495"/>
            <a:ext cx="47159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66F193-114A-DFD7-3449-0A2318543B02}"/>
              </a:ext>
            </a:extLst>
          </p:cNvPr>
          <p:cNvSpPr txBox="1">
            <a:spLocks/>
          </p:cNvSpPr>
          <p:nvPr/>
        </p:nvSpPr>
        <p:spPr>
          <a:xfrm>
            <a:off x="5870478" y="1690688"/>
            <a:ext cx="47159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69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AACF4-3E63-A3FE-C832-34EABA02C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b="1">
                <a:latin typeface="Times New Roman" panose="02020603050405020304" pitchFamily="18" charset="0"/>
                <a:cs typeface="Times New Roman" panose="02020603050405020304" pitchFamily="18" charset="0"/>
              </a:rPr>
              <a:t>Proposal-Smart Home Asset Locator</a:t>
            </a:r>
          </a:p>
        </p:txBody>
      </p:sp>
      <p:sp>
        <p:nvSpPr>
          <p:cNvPr id="4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7655-B38E-E5BF-7044-3A2187BF8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To achieve accurate location of a device indoor using smart devices like BLE.</a:t>
            </a: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0E881B3E-3600-3E49-174A-B76A0575D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41" r="27022" b="-1"/>
          <a:stretch/>
        </p:blipFill>
        <p:spPr>
          <a:xfrm>
            <a:off x="5940347" y="640080"/>
            <a:ext cx="433161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12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ACF4-3E63-A3FE-C832-34EABA02C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5386947" cy="1189009"/>
          </a:xfrm>
        </p:spPr>
        <p:txBody>
          <a:bodyPr anchor="b"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BLE Triangulation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7655-B38E-E5BF-7044-3A2187BF8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150533"/>
            <a:ext cx="5386947" cy="3830775"/>
          </a:xfrm>
        </p:spPr>
        <p:txBody>
          <a:bodyPr anchor="t">
            <a:norm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BLE Triangulation Fundamentals: BLE triangulation entails calculating a device's position by analyzing signals from numerous Bluetooth Low Energy (BLE) beacons.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approach is based on monitoring the Received Signal Strength Indicator (RSSI), which indicates how strong the BLE signals are when received by the device.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Estimation: The RSSI-distance relationship is utilized to calculate how distant the device is from each beacon.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Trilateration: Trilateration calculates the device's position by using signals from at least three beacons, with trilateration locating the place where the circles (indicating beacon distances) connect.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Algorithmic Considerations: To improve accuracy in computing the device's position, several algorithms, including those that use signal attenuation models and environmental conditions, are used.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B4AD5-11FB-7E84-5873-6E0996CC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603" y="882589"/>
            <a:ext cx="3607195" cy="24528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C3904B-52E1-F8E1-8A61-5E8CA21F5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709" y="3522518"/>
            <a:ext cx="3120981" cy="2457773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30A7723-91ED-264B-172A-DC8EB7D4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F1C10FB-A508-9184-DF05-6C4BFC650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6E929D-9D28-E44C-7D82-8A13EB5AE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27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905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AACF4-3E63-A3FE-C832-34EABA02C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99" y="481451"/>
            <a:ext cx="5334197" cy="119494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7655-B38E-E5BF-7044-3A2187BF8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1953492"/>
            <a:ext cx="5334197" cy="4286588"/>
          </a:xfrm>
        </p:spPr>
        <p:txBody>
          <a:bodyPr anchor="ctr">
            <a:normAutofit/>
          </a:bodyPr>
          <a:lstStyle/>
          <a:p>
            <a:pPr marL="342900" indent="-342900">
              <a:buAutoNum type="arabicParenR"/>
            </a:pP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Indoor Positioning and Real-Time Location Systems (RTLS)</a:t>
            </a:r>
          </a:p>
          <a:p>
            <a:pPr marL="457200" indent="-457200"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Automotive</a:t>
            </a:r>
          </a:p>
          <a:p>
            <a:pPr marL="457200" indent="-457200"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</a:p>
          <a:p>
            <a:pPr marL="457200" indent="-457200"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Homes and IOT</a:t>
            </a:r>
          </a:p>
          <a:p>
            <a:pPr marL="457200" indent="-457200"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and surveying</a:t>
            </a:r>
          </a:p>
          <a:p>
            <a:pPr marL="457200" indent="-457200"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Robotics and drones</a:t>
            </a:r>
          </a:p>
          <a:p>
            <a:pPr marL="457200" indent="-457200"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and access control</a:t>
            </a:r>
          </a:p>
          <a:p>
            <a:pPr marL="457200" indent="-457200">
              <a:buAutoNum type="arabicParenR"/>
            </a:pP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Asset Tracking and Inventory Management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Cities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0E881B3E-3600-3E49-174A-B76A0575D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41" r="27022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3461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FF361-6DAE-270F-2BD8-59684DCC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circuit board">
            <a:extLst>
              <a:ext uri="{FF2B5EF4-FFF2-40B4-BE49-F238E27FC236}">
                <a16:creationId xmlns:a16="http://schemas.microsoft.com/office/drawing/2014/main" id="{50F236FB-02C7-360E-7B54-C383C99FC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84" r="8100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57027669-94D6-FA3A-BD03-08EE30FBBC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326783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7382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7A0D-7110-48A9-1534-BFFC7334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Diagram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5F01B8-F7DA-1224-E495-1D33BE882628}"/>
              </a:ext>
            </a:extLst>
          </p:cNvPr>
          <p:cNvGrpSpPr/>
          <p:nvPr/>
        </p:nvGrpSpPr>
        <p:grpSpPr>
          <a:xfrm>
            <a:off x="2081306" y="608718"/>
            <a:ext cx="8029387" cy="5885543"/>
            <a:chOff x="1857293" y="628344"/>
            <a:chExt cx="8667185" cy="635304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7B1B5FE-86CB-0DE1-B0B5-D0158C027706}"/>
                </a:ext>
              </a:extLst>
            </p:cNvPr>
            <p:cNvGrpSpPr/>
            <p:nvPr/>
          </p:nvGrpSpPr>
          <p:grpSpPr>
            <a:xfrm>
              <a:off x="1857293" y="2360695"/>
              <a:ext cx="8667185" cy="2531026"/>
              <a:chOff x="1857293" y="2235199"/>
              <a:chExt cx="8667185" cy="253102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B1E910F-8559-B0B4-90EA-900B1D290F49}"/>
                  </a:ext>
                </a:extLst>
              </p:cNvPr>
              <p:cNvSpPr/>
              <p:nvPr/>
            </p:nvSpPr>
            <p:spPr>
              <a:xfrm flipH="1">
                <a:off x="8324674" y="2235199"/>
                <a:ext cx="2199804" cy="159467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Sending Beacons and Measuring the time taken to receive the response.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5F1315C-E0DA-C1FC-C89B-46C1CB483617}"/>
                  </a:ext>
                </a:extLst>
              </p:cNvPr>
              <p:cNvSpPr/>
              <p:nvPr/>
            </p:nvSpPr>
            <p:spPr>
              <a:xfrm flipH="1">
                <a:off x="1857293" y="3337662"/>
                <a:ext cx="2199803" cy="142856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Locating accurate location using BLE Triangulation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7A188BD-FBA9-E9B0-33FE-58BD6C5650EA}"/>
                </a:ext>
              </a:extLst>
            </p:cNvPr>
            <p:cNvGrpSpPr/>
            <p:nvPr/>
          </p:nvGrpSpPr>
          <p:grpSpPr>
            <a:xfrm>
              <a:off x="4268558" y="628344"/>
              <a:ext cx="3465361" cy="6353047"/>
              <a:chOff x="4268558" y="628344"/>
              <a:chExt cx="3465361" cy="635304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4EF62D1-8AE3-5E02-47E8-D7225928A27B}"/>
                  </a:ext>
                </a:extLst>
              </p:cNvPr>
              <p:cNvSpPr/>
              <p:nvPr/>
            </p:nvSpPr>
            <p:spPr>
              <a:xfrm>
                <a:off x="5961140" y="628344"/>
                <a:ext cx="117060" cy="635304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sz="135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2DCABF4-3808-B6B4-F4A5-DF377E388374}"/>
                  </a:ext>
                </a:extLst>
              </p:cNvPr>
              <p:cNvGrpSpPr/>
              <p:nvPr/>
            </p:nvGrpSpPr>
            <p:grpSpPr>
              <a:xfrm>
                <a:off x="4268558" y="1272208"/>
                <a:ext cx="3465361" cy="5407489"/>
                <a:chOff x="4268558" y="1272208"/>
                <a:chExt cx="3465361" cy="5407489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C1F0B08E-F6C5-93D8-6463-AA74F5E2B001}"/>
                    </a:ext>
                  </a:extLst>
                </p:cNvPr>
                <p:cNvGrpSpPr/>
                <p:nvPr/>
              </p:nvGrpSpPr>
              <p:grpSpPr>
                <a:xfrm>
                  <a:off x="4299982" y="1272208"/>
                  <a:ext cx="1891572" cy="1264366"/>
                  <a:chOff x="4299982" y="1272208"/>
                  <a:chExt cx="1891572" cy="1264366"/>
                </a:xfrm>
              </p:grpSpPr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BD2D330B-D4A9-F52E-8E8A-E19290815861}"/>
                      </a:ext>
                    </a:extLst>
                  </p:cNvPr>
                  <p:cNvGrpSpPr/>
                  <p:nvPr/>
                </p:nvGrpSpPr>
                <p:grpSpPr>
                  <a:xfrm>
                    <a:off x="4299982" y="1272208"/>
                    <a:ext cx="1891572" cy="1264366"/>
                    <a:chOff x="3893344" y="285750"/>
                    <a:chExt cx="2393701" cy="1600000"/>
                  </a:xfrm>
                </p:grpSpPr>
                <p:grpSp>
                  <p:nvGrpSpPr>
                    <p:cNvPr id="66" name="Group 65">
                      <a:extLst>
                        <a:ext uri="{FF2B5EF4-FFF2-40B4-BE49-F238E27FC236}">
                          <a16:creationId xmlns:a16="http://schemas.microsoft.com/office/drawing/2014/main" id="{EBEAFA8A-1D65-B8A1-A35D-46B3E2EC77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18150" y="867691"/>
                      <a:ext cx="768895" cy="436118"/>
                      <a:chOff x="5518150" y="880491"/>
                      <a:chExt cx="768895" cy="436118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8CE98758-55E9-3EAA-102F-89D5677E7A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50927" y="880491"/>
                        <a:ext cx="436118" cy="436118"/>
                        <a:chOff x="5850927" y="880491"/>
                        <a:chExt cx="436118" cy="436118"/>
                      </a:xfrm>
                    </p:grpSpPr>
                    <p:sp>
                      <p:nvSpPr>
                        <p:cNvPr id="72" name="Oval 71">
                          <a:extLst>
                            <a:ext uri="{FF2B5EF4-FFF2-40B4-BE49-F238E27FC236}">
                              <a16:creationId xmlns:a16="http://schemas.microsoft.com/office/drawing/2014/main" id="{5D6008D6-69EC-36B9-6B68-B8D8C11B2D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50927" y="880491"/>
                          <a:ext cx="436118" cy="436118"/>
                        </a:xfrm>
                        <a:prstGeom prst="ellipse">
                          <a:avLst/>
                        </a:prstGeom>
                        <a:solidFill>
                          <a:srgbClr val="0C2F4E"/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IN" sz="1350">
                            <a:solidFill>
                              <a:prstClr val="white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73" name="Oval 72">
                          <a:extLst>
                            <a:ext uri="{FF2B5EF4-FFF2-40B4-BE49-F238E27FC236}">
                              <a16:creationId xmlns:a16="http://schemas.microsoft.com/office/drawing/2014/main" id="{9029D3FF-C31B-4147-47E3-4BDDAAA953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7711" y="947275"/>
                          <a:ext cx="302551" cy="302551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9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IN" sz="1350">
                            <a:solidFill>
                              <a:prstClr val="white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2F0F1A44-B63E-FEF2-4E4C-DDB20BEE63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18150" y="1024731"/>
                        <a:ext cx="355600" cy="147638"/>
                      </a:xfrm>
                      <a:prstGeom prst="rect">
                        <a:avLst/>
                      </a:prstGeom>
                      <a:solidFill>
                        <a:srgbClr val="0C2F4E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890F1D6C-D21D-E6B7-21B6-22807718F8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3344" y="285750"/>
                      <a:ext cx="1631156" cy="1600000"/>
                      <a:chOff x="3893344" y="285750"/>
                      <a:chExt cx="1631156" cy="1600000"/>
                    </a:xfrm>
                  </p:grpSpPr>
                  <p:sp>
                    <p:nvSpPr>
                      <p:cNvPr id="68" name="Rounded Rectangle 143">
                        <a:extLst>
                          <a:ext uri="{FF2B5EF4-FFF2-40B4-BE49-F238E27FC236}">
                            <a16:creationId xmlns:a16="http://schemas.microsoft.com/office/drawing/2014/main" id="{FCD578FE-7DF5-9B10-7A40-45821D13F1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98900" y="285750"/>
                        <a:ext cx="1625600" cy="1600000"/>
                      </a:xfrm>
                      <a:prstGeom prst="roundRect">
                        <a:avLst>
                          <a:gd name="adj" fmla="val 13911"/>
                        </a:avLst>
                      </a:prstGeom>
                      <a:solidFill>
                        <a:srgbClr val="0C2F4E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IN" sz="1350" dirty="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69" name="Round Single Corner Rectangle 196">
                        <a:extLst>
                          <a:ext uri="{FF2B5EF4-FFF2-40B4-BE49-F238E27FC236}">
                            <a16:creationId xmlns:a16="http://schemas.microsoft.com/office/drawing/2014/main" id="{B0947E87-3195-F682-38AC-D902EA5E88D8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3893344" y="285750"/>
                        <a:ext cx="652799" cy="556689"/>
                      </a:xfrm>
                      <a:prstGeom prst="round1Rect">
                        <a:avLst>
                          <a:gd name="adj" fmla="val 24121"/>
                        </a:avLst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1378EC12-8C19-8110-F3C4-8325BE3D2E3C}"/>
                      </a:ext>
                    </a:extLst>
                  </p:cNvPr>
                  <p:cNvGrpSpPr/>
                  <p:nvPr/>
                </p:nvGrpSpPr>
                <p:grpSpPr>
                  <a:xfrm>
                    <a:off x="4342312" y="1292108"/>
                    <a:ext cx="1245177" cy="979666"/>
                    <a:chOff x="4342312" y="1292108"/>
                    <a:chExt cx="1245177" cy="979666"/>
                  </a:xfrm>
                </p:grpSpPr>
                <p:sp>
                  <p:nvSpPr>
                    <p:cNvPr id="64" name="TextBox 137">
                      <a:extLst>
                        <a:ext uri="{FF2B5EF4-FFF2-40B4-BE49-F238E27FC236}">
                          <a16:creationId xmlns:a16="http://schemas.microsoft.com/office/drawing/2014/main" id="{BDF157BA-1FFF-CCD7-96E1-6AC9B6FDD8FC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4342312" y="1292108"/>
                      <a:ext cx="431199" cy="3488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1500" b="1" i="1" dirty="0">
                          <a:solidFill>
                            <a:srgbClr val="0C2F4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</a:p>
                  </p:txBody>
                </p:sp>
                <p:sp>
                  <p:nvSpPr>
                    <p:cNvPr id="65" name="TextBox 139">
                      <a:extLst>
                        <a:ext uri="{FF2B5EF4-FFF2-40B4-BE49-F238E27FC236}">
                          <a16:creationId xmlns:a16="http://schemas.microsoft.com/office/drawing/2014/main" id="{B30B7569-1AC8-BE3E-EF94-ACF3A65B84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72340" y="1723603"/>
                      <a:ext cx="1215149" cy="548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IN" sz="1350" b="1" dirty="0"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Request</a:t>
                      </a:r>
                    </a:p>
                  </p:txBody>
                </p:sp>
              </p:grp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F0D9CC82-EDF4-E3BC-DA76-FE6D48970F2A}"/>
                    </a:ext>
                  </a:extLst>
                </p:cNvPr>
                <p:cNvGrpSpPr/>
                <p:nvPr/>
              </p:nvGrpSpPr>
              <p:grpSpPr>
                <a:xfrm>
                  <a:off x="5845715" y="2307986"/>
                  <a:ext cx="1888204" cy="1269701"/>
                  <a:chOff x="5845715" y="2307986"/>
                  <a:chExt cx="1888204" cy="1269701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B7C35290-AB12-699A-2D97-194733022BB9}"/>
                      </a:ext>
                    </a:extLst>
                  </p:cNvPr>
                  <p:cNvGrpSpPr/>
                  <p:nvPr/>
                </p:nvGrpSpPr>
                <p:grpSpPr>
                  <a:xfrm flipH="1" flipV="1">
                    <a:off x="5845715" y="2307986"/>
                    <a:ext cx="1888204" cy="1269701"/>
                    <a:chOff x="3897606" y="279001"/>
                    <a:chExt cx="2389439" cy="1606751"/>
                  </a:xfrm>
                </p:grpSpPr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6EC37DD6-4A0B-4B11-F438-8CCC7386AE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18150" y="867691"/>
                      <a:ext cx="768895" cy="436118"/>
                      <a:chOff x="5518150" y="880491"/>
                      <a:chExt cx="768895" cy="436118"/>
                    </a:xfrm>
                  </p:grpSpPr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06344A4A-9880-95E0-6F62-7DC5ED70C4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50927" y="880491"/>
                        <a:ext cx="436118" cy="436118"/>
                        <a:chOff x="5850927" y="880491"/>
                        <a:chExt cx="436118" cy="436118"/>
                      </a:xfrm>
                    </p:grpSpPr>
                    <p:sp>
                      <p:nvSpPr>
                        <p:cNvPr id="60" name="Oval 59">
                          <a:extLst>
                            <a:ext uri="{FF2B5EF4-FFF2-40B4-BE49-F238E27FC236}">
                              <a16:creationId xmlns:a16="http://schemas.microsoft.com/office/drawing/2014/main" id="{3C97C91B-0A0F-7EC3-0983-6C0D7AE1DC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50927" y="880491"/>
                          <a:ext cx="436118" cy="436118"/>
                        </a:xfrm>
                        <a:prstGeom prst="ellipse">
                          <a:avLst/>
                        </a:prstGeom>
                        <a:solidFill>
                          <a:srgbClr val="ED7D31"/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IN" sz="1350">
                            <a:solidFill>
                              <a:prstClr val="white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61" name="Oval 60">
                          <a:extLst>
                            <a:ext uri="{FF2B5EF4-FFF2-40B4-BE49-F238E27FC236}">
                              <a16:creationId xmlns:a16="http://schemas.microsoft.com/office/drawing/2014/main" id="{0C2C0868-975D-B2FF-4F4B-F82F8DE5B7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7711" y="947275"/>
                          <a:ext cx="302551" cy="302551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9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IN" sz="1350">
                            <a:solidFill>
                              <a:prstClr val="white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C67D0899-31C9-389C-6B78-C430D3E4A7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18150" y="1024731"/>
                        <a:ext cx="355600" cy="147638"/>
                      </a:xfrm>
                      <a:prstGeom prst="rect">
                        <a:avLst/>
                      </a:prstGeom>
                      <a:solidFill>
                        <a:srgbClr val="ED7D31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E05B555C-B054-FD00-D888-D037361067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7606" y="279001"/>
                      <a:ext cx="1626894" cy="1606751"/>
                      <a:chOff x="3897606" y="279001"/>
                      <a:chExt cx="1626894" cy="1606751"/>
                    </a:xfrm>
                  </p:grpSpPr>
                  <p:sp>
                    <p:nvSpPr>
                      <p:cNvPr id="56" name="Rounded Rectangle 123">
                        <a:extLst>
                          <a:ext uri="{FF2B5EF4-FFF2-40B4-BE49-F238E27FC236}">
                            <a16:creationId xmlns:a16="http://schemas.microsoft.com/office/drawing/2014/main" id="{D22CBB1B-2F5C-4C87-CF96-E2BEB8187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98900" y="285752"/>
                        <a:ext cx="1625600" cy="1600000"/>
                      </a:xfrm>
                      <a:prstGeom prst="roundRect">
                        <a:avLst>
                          <a:gd name="adj" fmla="val 13911"/>
                        </a:avLst>
                      </a:prstGeom>
                      <a:solidFill>
                        <a:srgbClr val="ED7D31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57" name="Round Single Corner Rectangle 124">
                        <a:extLst>
                          <a:ext uri="{FF2B5EF4-FFF2-40B4-BE49-F238E27FC236}">
                            <a16:creationId xmlns:a16="http://schemas.microsoft.com/office/drawing/2014/main" id="{94D0B83C-B689-6560-675F-96F32E287408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3897606" y="279001"/>
                        <a:ext cx="646900" cy="555789"/>
                      </a:xfrm>
                      <a:prstGeom prst="round1Rect">
                        <a:avLst>
                          <a:gd name="adj" fmla="val 25681"/>
                        </a:avLst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8F2E1737-3E8A-89AC-0FF7-C02D336225EA}"/>
                      </a:ext>
                    </a:extLst>
                  </p:cNvPr>
                  <p:cNvGrpSpPr/>
                  <p:nvPr/>
                </p:nvGrpSpPr>
                <p:grpSpPr>
                  <a:xfrm>
                    <a:off x="6530229" y="2519499"/>
                    <a:ext cx="1163691" cy="987368"/>
                    <a:chOff x="6530229" y="2519499"/>
                    <a:chExt cx="1163691" cy="987368"/>
                  </a:xfrm>
                </p:grpSpPr>
                <p:sp>
                  <p:nvSpPr>
                    <p:cNvPr id="52" name="TextBox 115">
                      <a:extLst>
                        <a:ext uri="{FF2B5EF4-FFF2-40B4-BE49-F238E27FC236}">
                          <a16:creationId xmlns:a16="http://schemas.microsoft.com/office/drawing/2014/main" id="{699D92E2-9599-A650-712F-841AE21EA222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7262721" y="3158032"/>
                      <a:ext cx="431199" cy="3488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1500" b="1" i="1" dirty="0">
                          <a:solidFill>
                            <a:srgbClr val="ED7D3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</a:t>
                      </a:r>
                    </a:p>
                  </p:txBody>
                </p:sp>
                <p:sp>
                  <p:nvSpPr>
                    <p:cNvPr id="53" name="TextBox 117">
                      <a:extLst>
                        <a:ext uri="{FF2B5EF4-FFF2-40B4-BE49-F238E27FC236}">
                          <a16:creationId xmlns:a16="http://schemas.microsoft.com/office/drawing/2014/main" id="{CF9AC3F4-EBC3-5F77-5FE7-DABFED4CC0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30229" y="2519499"/>
                      <a:ext cx="1074632" cy="5481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IN" sz="1350" b="1" dirty="0"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 Distance</a:t>
                      </a:r>
                    </a:p>
                  </p:txBody>
                </p:sp>
              </p:grp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61310D90-01BE-766C-8A0B-7A013A51E2D8}"/>
                    </a:ext>
                  </a:extLst>
                </p:cNvPr>
                <p:cNvGrpSpPr/>
                <p:nvPr/>
              </p:nvGrpSpPr>
              <p:grpSpPr>
                <a:xfrm>
                  <a:off x="4268558" y="3343769"/>
                  <a:ext cx="1922995" cy="1264366"/>
                  <a:chOff x="4268558" y="3343769"/>
                  <a:chExt cx="1922995" cy="1264366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1D5C20B7-6BF0-C4AC-13CD-6249993F0DDD}"/>
                      </a:ext>
                    </a:extLst>
                  </p:cNvPr>
                  <p:cNvGrpSpPr/>
                  <p:nvPr/>
                </p:nvGrpSpPr>
                <p:grpSpPr>
                  <a:xfrm>
                    <a:off x="4299981" y="3343769"/>
                    <a:ext cx="1891572" cy="1264366"/>
                    <a:chOff x="3893344" y="285750"/>
                    <a:chExt cx="2393701" cy="1600000"/>
                  </a:xfrm>
                </p:grpSpPr>
                <p:grpSp>
                  <p:nvGrpSpPr>
                    <p:cNvPr id="42" name="Group 41">
                      <a:extLst>
                        <a:ext uri="{FF2B5EF4-FFF2-40B4-BE49-F238E27FC236}">
                          <a16:creationId xmlns:a16="http://schemas.microsoft.com/office/drawing/2014/main" id="{7ED7634B-B458-91A6-23CE-522DA58CF8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18150" y="867691"/>
                      <a:ext cx="768895" cy="436118"/>
                      <a:chOff x="5518150" y="880491"/>
                      <a:chExt cx="768895" cy="436118"/>
                    </a:xfrm>
                  </p:grpSpPr>
                  <p:grpSp>
                    <p:nvGrpSpPr>
                      <p:cNvPr id="46" name="Group 45">
                        <a:extLst>
                          <a:ext uri="{FF2B5EF4-FFF2-40B4-BE49-F238E27FC236}">
                            <a16:creationId xmlns:a16="http://schemas.microsoft.com/office/drawing/2014/main" id="{D33AE18B-0889-77B6-7274-AB60445FEF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50927" y="880491"/>
                        <a:ext cx="436118" cy="436118"/>
                        <a:chOff x="5850927" y="880491"/>
                        <a:chExt cx="436118" cy="436118"/>
                      </a:xfrm>
                    </p:grpSpPr>
                    <p:sp>
                      <p:nvSpPr>
                        <p:cNvPr id="48" name="Oval 47">
                          <a:extLst>
                            <a:ext uri="{FF2B5EF4-FFF2-40B4-BE49-F238E27FC236}">
                              <a16:creationId xmlns:a16="http://schemas.microsoft.com/office/drawing/2014/main" id="{DAE8FE0A-7443-AEDB-B56F-C9CD2E1748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50927" y="880491"/>
                          <a:ext cx="436118" cy="436118"/>
                        </a:xfrm>
                        <a:prstGeom prst="ellipse">
                          <a:avLst/>
                        </a:prstGeom>
                        <a:solidFill>
                          <a:srgbClr val="385723"/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IN" sz="1350">
                            <a:solidFill>
                              <a:prstClr val="white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49" name="Oval 48">
                          <a:extLst>
                            <a:ext uri="{FF2B5EF4-FFF2-40B4-BE49-F238E27FC236}">
                              <a16:creationId xmlns:a16="http://schemas.microsoft.com/office/drawing/2014/main" id="{FF3FBD54-E18A-0076-107A-D741A0EECDE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7711" y="947275"/>
                          <a:ext cx="302551" cy="302551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9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IN" sz="1350">
                            <a:solidFill>
                              <a:prstClr val="white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F542BA49-BAB1-B2E5-BDE7-2FD61181C4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18150" y="1024731"/>
                        <a:ext cx="355600" cy="147638"/>
                      </a:xfrm>
                      <a:prstGeom prst="rect">
                        <a:avLst/>
                      </a:prstGeom>
                      <a:solidFill>
                        <a:srgbClr val="38572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43" name="Group 42">
                      <a:extLst>
                        <a:ext uri="{FF2B5EF4-FFF2-40B4-BE49-F238E27FC236}">
                          <a16:creationId xmlns:a16="http://schemas.microsoft.com/office/drawing/2014/main" id="{7FF8550C-2BFF-82F6-77F9-227515FE4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3344" y="285750"/>
                      <a:ext cx="1631156" cy="1600000"/>
                      <a:chOff x="3893344" y="285750"/>
                      <a:chExt cx="1631156" cy="1600000"/>
                    </a:xfrm>
                  </p:grpSpPr>
                  <p:sp>
                    <p:nvSpPr>
                      <p:cNvPr id="44" name="Rounded Rectangle 107">
                        <a:extLst>
                          <a:ext uri="{FF2B5EF4-FFF2-40B4-BE49-F238E27FC236}">
                            <a16:creationId xmlns:a16="http://schemas.microsoft.com/office/drawing/2014/main" id="{43508556-E872-5615-B1F7-163561BF93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98900" y="285750"/>
                        <a:ext cx="1625600" cy="1600000"/>
                      </a:xfrm>
                      <a:prstGeom prst="roundRect">
                        <a:avLst>
                          <a:gd name="adj" fmla="val 13911"/>
                        </a:avLst>
                      </a:prstGeom>
                      <a:solidFill>
                        <a:srgbClr val="38572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5" name="Round Single Corner Rectangle 108">
                        <a:extLst>
                          <a:ext uri="{FF2B5EF4-FFF2-40B4-BE49-F238E27FC236}">
                            <a16:creationId xmlns:a16="http://schemas.microsoft.com/office/drawing/2014/main" id="{51DD940A-4E13-F081-10A3-E5B346F97C01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3893344" y="285750"/>
                        <a:ext cx="646901" cy="555789"/>
                      </a:xfrm>
                      <a:prstGeom prst="round1Rect">
                        <a:avLst>
                          <a:gd name="adj" fmla="val 27888"/>
                        </a:avLst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5DD518D1-0155-BA89-C0EC-4C2C2FF54F74}"/>
                      </a:ext>
                    </a:extLst>
                  </p:cNvPr>
                  <p:cNvGrpSpPr/>
                  <p:nvPr/>
                </p:nvGrpSpPr>
                <p:grpSpPr>
                  <a:xfrm>
                    <a:off x="4268558" y="3363314"/>
                    <a:ext cx="1284597" cy="1050484"/>
                    <a:chOff x="4268558" y="3363314"/>
                    <a:chExt cx="1284597" cy="1050484"/>
                  </a:xfrm>
                </p:grpSpPr>
                <p:sp>
                  <p:nvSpPr>
                    <p:cNvPr id="40" name="TextBox 101">
                      <a:extLst>
                        <a:ext uri="{FF2B5EF4-FFF2-40B4-BE49-F238E27FC236}">
                          <a16:creationId xmlns:a16="http://schemas.microsoft.com/office/drawing/2014/main" id="{E40D15E0-E65E-2E43-C999-D4E501004C57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4339981" y="3363314"/>
                      <a:ext cx="431199" cy="3488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1500" b="1" i="1" dirty="0">
                          <a:solidFill>
                            <a:srgbClr val="3857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</a:t>
                      </a:r>
                    </a:p>
                  </p:txBody>
                </p:sp>
                <p:sp>
                  <p:nvSpPr>
                    <p:cNvPr id="41" name="TextBox 103">
                      <a:extLst>
                        <a:ext uri="{FF2B5EF4-FFF2-40B4-BE49-F238E27FC236}">
                          <a16:creationId xmlns:a16="http://schemas.microsoft.com/office/drawing/2014/main" id="{53C326C3-D58A-1A74-798E-54AC52E9AB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68558" y="3865628"/>
                      <a:ext cx="1284597" cy="5481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IN" sz="1350" b="1" dirty="0"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 Position</a:t>
                      </a:r>
                    </a:p>
                  </p:txBody>
                </p:sp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8119EDFE-8F89-6520-4B9D-FC0FE2C25BEF}"/>
                    </a:ext>
                  </a:extLst>
                </p:cNvPr>
                <p:cNvGrpSpPr/>
                <p:nvPr/>
              </p:nvGrpSpPr>
              <p:grpSpPr>
                <a:xfrm>
                  <a:off x="5845721" y="4379548"/>
                  <a:ext cx="1887179" cy="1264366"/>
                  <a:chOff x="5845721" y="4379548"/>
                  <a:chExt cx="1887179" cy="1264366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1CA8B966-4F95-2898-91CA-C216DF656194}"/>
                      </a:ext>
                    </a:extLst>
                  </p:cNvPr>
                  <p:cNvGrpSpPr/>
                  <p:nvPr/>
                </p:nvGrpSpPr>
                <p:grpSpPr>
                  <a:xfrm flipH="1" flipV="1">
                    <a:off x="5845721" y="4379548"/>
                    <a:ext cx="1887179" cy="1264366"/>
                    <a:chOff x="3898900" y="285750"/>
                    <a:chExt cx="2388145" cy="1600000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13D7041-48F5-38A2-5669-482AE01896F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18150" y="867691"/>
                      <a:ext cx="768895" cy="436118"/>
                      <a:chOff x="5518150" y="880491"/>
                      <a:chExt cx="768895" cy="436118"/>
                    </a:xfrm>
                  </p:grpSpPr>
                  <p:grpSp>
                    <p:nvGrpSpPr>
                      <p:cNvPr id="34" name="Group 33">
                        <a:extLst>
                          <a:ext uri="{FF2B5EF4-FFF2-40B4-BE49-F238E27FC236}">
                            <a16:creationId xmlns:a16="http://schemas.microsoft.com/office/drawing/2014/main" id="{5C746F43-7F53-1AE6-2F6D-F44DE4BDEB4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50927" y="880491"/>
                        <a:ext cx="436118" cy="436118"/>
                        <a:chOff x="5850927" y="880491"/>
                        <a:chExt cx="436118" cy="436118"/>
                      </a:xfrm>
                    </p:grpSpPr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1CD9C00B-9348-820C-E054-2E7DF46EC0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50927" y="880491"/>
                          <a:ext cx="436118" cy="436118"/>
                        </a:xfrm>
                        <a:prstGeom prst="ellipse">
                          <a:avLst/>
                        </a:prstGeom>
                        <a:solidFill>
                          <a:srgbClr val="2B80C0"/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IN" sz="1350">
                            <a:solidFill>
                              <a:prstClr val="white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37" name="Oval 36">
                          <a:extLst>
                            <a:ext uri="{FF2B5EF4-FFF2-40B4-BE49-F238E27FC236}">
                              <a16:creationId xmlns:a16="http://schemas.microsoft.com/office/drawing/2014/main" id="{AA654FF3-E32D-9FAA-079B-C65361AEB8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7711" y="947275"/>
                          <a:ext cx="302551" cy="302551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9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IN" sz="1350" dirty="0">
                            <a:solidFill>
                              <a:prstClr val="white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35" name="Rectangle 34">
                        <a:extLst>
                          <a:ext uri="{FF2B5EF4-FFF2-40B4-BE49-F238E27FC236}">
                            <a16:creationId xmlns:a16="http://schemas.microsoft.com/office/drawing/2014/main" id="{82CF4561-C648-DDB5-78FA-D7E033E128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18150" y="1024731"/>
                        <a:ext cx="355600" cy="147638"/>
                      </a:xfrm>
                      <a:prstGeom prst="rect">
                        <a:avLst/>
                      </a:prstGeom>
                      <a:solidFill>
                        <a:srgbClr val="2B80C0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1E37482F-30F3-433E-FF34-687C3E55B1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8900" y="285750"/>
                      <a:ext cx="1625600" cy="1600000"/>
                      <a:chOff x="3898900" y="285750"/>
                      <a:chExt cx="1625600" cy="1600000"/>
                    </a:xfrm>
                  </p:grpSpPr>
                  <p:sp>
                    <p:nvSpPr>
                      <p:cNvPr id="32" name="Rounded Rectangle 93">
                        <a:extLst>
                          <a:ext uri="{FF2B5EF4-FFF2-40B4-BE49-F238E27FC236}">
                            <a16:creationId xmlns:a16="http://schemas.microsoft.com/office/drawing/2014/main" id="{008383B3-0949-EE61-BEE7-B8A8EA2AD6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98900" y="285750"/>
                        <a:ext cx="1625600" cy="1600000"/>
                      </a:xfrm>
                      <a:prstGeom prst="roundRect">
                        <a:avLst>
                          <a:gd name="adj" fmla="val 13911"/>
                        </a:avLst>
                      </a:prstGeom>
                      <a:solidFill>
                        <a:srgbClr val="2B80C0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3" name="Round Single Corner Rectangle 94">
                        <a:extLst>
                          <a:ext uri="{FF2B5EF4-FFF2-40B4-BE49-F238E27FC236}">
                            <a16:creationId xmlns:a16="http://schemas.microsoft.com/office/drawing/2014/main" id="{B1D47B9C-1564-02DB-94EA-477E6EC3755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3899267" y="285750"/>
                        <a:ext cx="646900" cy="555789"/>
                      </a:xfrm>
                      <a:prstGeom prst="round1Rect">
                        <a:avLst>
                          <a:gd name="adj" fmla="val 25313"/>
                        </a:avLst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F9ADB983-BFF3-5E13-0444-1778EB52B6F5}"/>
                      </a:ext>
                    </a:extLst>
                  </p:cNvPr>
                  <p:cNvGrpSpPr/>
                  <p:nvPr/>
                </p:nvGrpSpPr>
                <p:grpSpPr>
                  <a:xfrm>
                    <a:off x="6636322" y="4527032"/>
                    <a:ext cx="1056286" cy="1046062"/>
                    <a:chOff x="6636322" y="4527032"/>
                    <a:chExt cx="1056286" cy="1046062"/>
                  </a:xfrm>
                </p:grpSpPr>
                <p:sp>
                  <p:nvSpPr>
                    <p:cNvPr id="28" name="TextBox 87">
                      <a:extLst>
                        <a:ext uri="{FF2B5EF4-FFF2-40B4-BE49-F238E27FC236}">
                          <a16:creationId xmlns:a16="http://schemas.microsoft.com/office/drawing/2014/main" id="{4BFC37FC-6065-2763-D722-C374B6636A76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7261409" y="5224259"/>
                      <a:ext cx="431199" cy="3488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1500" b="1" i="1" dirty="0">
                          <a:solidFill>
                            <a:srgbClr val="2B8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04</a:t>
                      </a:r>
                    </a:p>
                  </p:txBody>
                </p:sp>
                <p:sp>
                  <p:nvSpPr>
                    <p:cNvPr id="29" name="TextBox 89">
                      <a:extLst>
                        <a:ext uri="{FF2B5EF4-FFF2-40B4-BE49-F238E27FC236}">
                          <a16:creationId xmlns:a16="http://schemas.microsoft.com/office/drawing/2014/main" id="{8B4FB416-D807-57D3-8EFD-FBB3A96E15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6322" y="4527032"/>
                      <a:ext cx="817554" cy="5481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IN" sz="1350" b="1" dirty="0"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 Alexa</a:t>
                      </a:r>
                    </a:p>
                  </p:txBody>
                </p:sp>
              </p:grp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73978B75-D29C-1C5F-1599-9C2739D2284B}"/>
                    </a:ext>
                  </a:extLst>
                </p:cNvPr>
                <p:cNvGrpSpPr/>
                <p:nvPr/>
              </p:nvGrpSpPr>
              <p:grpSpPr>
                <a:xfrm>
                  <a:off x="4299982" y="5415331"/>
                  <a:ext cx="1891571" cy="1264366"/>
                  <a:chOff x="4299982" y="5415331"/>
                  <a:chExt cx="1891571" cy="1264366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4DE5842-C065-D0FF-0091-F60CAF716105}"/>
                      </a:ext>
                    </a:extLst>
                  </p:cNvPr>
                  <p:cNvGrpSpPr/>
                  <p:nvPr/>
                </p:nvGrpSpPr>
                <p:grpSpPr>
                  <a:xfrm>
                    <a:off x="4299982" y="5415331"/>
                    <a:ext cx="1891571" cy="1264366"/>
                    <a:chOff x="3893345" y="285750"/>
                    <a:chExt cx="2393700" cy="1600000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8F623E1D-CFE1-BE6E-FBB1-EED9CC54A3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18150" y="867691"/>
                      <a:ext cx="768895" cy="436118"/>
                      <a:chOff x="5518150" y="880491"/>
                      <a:chExt cx="768895" cy="436118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9956A42B-A375-39E5-FE24-21D50A17CC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50927" y="880491"/>
                        <a:ext cx="436118" cy="436118"/>
                        <a:chOff x="5850927" y="880491"/>
                        <a:chExt cx="436118" cy="436118"/>
                      </a:xfrm>
                    </p:grpSpPr>
                    <p:sp>
                      <p:nvSpPr>
                        <p:cNvPr id="24" name="Oval 23">
                          <a:extLst>
                            <a:ext uri="{FF2B5EF4-FFF2-40B4-BE49-F238E27FC236}">
                              <a16:creationId xmlns:a16="http://schemas.microsoft.com/office/drawing/2014/main" id="{A4B3BE05-CCF4-6DF5-F366-7322BFFC4B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50927" y="880491"/>
                          <a:ext cx="436118" cy="436118"/>
                        </a:xfrm>
                        <a:prstGeom prst="ellipse">
                          <a:avLst/>
                        </a:prstGeom>
                        <a:solidFill>
                          <a:srgbClr val="8B0A33"/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IN" sz="1350">
                            <a:solidFill>
                              <a:prstClr val="white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25" name="Oval 24">
                          <a:extLst>
                            <a:ext uri="{FF2B5EF4-FFF2-40B4-BE49-F238E27FC236}">
                              <a16:creationId xmlns:a16="http://schemas.microsoft.com/office/drawing/2014/main" id="{8A68B426-C032-53FF-2206-B289F3EC7F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7711" y="947275"/>
                          <a:ext cx="302551" cy="302551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9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IN" sz="1350">
                            <a:solidFill>
                              <a:prstClr val="white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23" name="Rectangle 22">
                        <a:extLst>
                          <a:ext uri="{FF2B5EF4-FFF2-40B4-BE49-F238E27FC236}">
                            <a16:creationId xmlns:a16="http://schemas.microsoft.com/office/drawing/2014/main" id="{647FEEFF-82E2-1389-B35E-B4B24A660A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18150" y="1024731"/>
                        <a:ext cx="355600" cy="147638"/>
                      </a:xfrm>
                      <a:prstGeom prst="rect">
                        <a:avLst/>
                      </a:prstGeom>
                      <a:solidFill>
                        <a:srgbClr val="8B0A3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4013380C-249C-5A75-3F82-C99D31D54E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3345" y="285750"/>
                      <a:ext cx="1631155" cy="1600000"/>
                      <a:chOff x="3893345" y="285750"/>
                      <a:chExt cx="1631155" cy="1600000"/>
                    </a:xfrm>
                  </p:grpSpPr>
                  <p:sp>
                    <p:nvSpPr>
                      <p:cNvPr id="20" name="Rounded Rectangle 79">
                        <a:extLst>
                          <a:ext uri="{FF2B5EF4-FFF2-40B4-BE49-F238E27FC236}">
                            <a16:creationId xmlns:a16="http://schemas.microsoft.com/office/drawing/2014/main" id="{B0334774-D8F2-6918-2C4A-45368F6656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98900" y="285750"/>
                        <a:ext cx="1625600" cy="1600000"/>
                      </a:xfrm>
                      <a:prstGeom prst="roundRect">
                        <a:avLst>
                          <a:gd name="adj" fmla="val 13911"/>
                        </a:avLst>
                      </a:prstGeom>
                      <a:solidFill>
                        <a:srgbClr val="8B0A3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1" name="Round Single Corner Rectangle 80">
                        <a:extLst>
                          <a:ext uri="{FF2B5EF4-FFF2-40B4-BE49-F238E27FC236}">
                            <a16:creationId xmlns:a16="http://schemas.microsoft.com/office/drawing/2014/main" id="{0C9CE40A-CAD2-FD3B-F42D-6E4A2A90A924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3893345" y="285750"/>
                        <a:ext cx="646901" cy="555789"/>
                      </a:xfrm>
                      <a:prstGeom prst="round1Rect">
                        <a:avLst>
                          <a:gd name="adj" fmla="val 27888"/>
                        </a:avLst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936D77D-4F7E-4EF2-9E00-EDA1E4070FFC}"/>
                      </a:ext>
                    </a:extLst>
                  </p:cNvPr>
                  <p:cNvGrpSpPr/>
                  <p:nvPr/>
                </p:nvGrpSpPr>
                <p:grpSpPr>
                  <a:xfrm>
                    <a:off x="4339981" y="5434876"/>
                    <a:ext cx="1122796" cy="774597"/>
                    <a:chOff x="4339981" y="5434876"/>
                    <a:chExt cx="1122796" cy="774597"/>
                  </a:xfrm>
                </p:grpSpPr>
                <p:sp>
                  <p:nvSpPr>
                    <p:cNvPr id="16" name="TextBox 73">
                      <a:extLst>
                        <a:ext uri="{FF2B5EF4-FFF2-40B4-BE49-F238E27FC236}">
                          <a16:creationId xmlns:a16="http://schemas.microsoft.com/office/drawing/2014/main" id="{AE691DE5-FEC3-83DA-6510-FBCD655CBD03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4339981" y="5434876"/>
                      <a:ext cx="431199" cy="3488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1500" b="1" i="1" dirty="0">
                          <a:solidFill>
                            <a:srgbClr val="8B0A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05</a:t>
                      </a:r>
                    </a:p>
                  </p:txBody>
                </p:sp>
                <p:sp>
                  <p:nvSpPr>
                    <p:cNvPr id="17" name="TextBox 75">
                      <a:extLst>
                        <a:ext uri="{FF2B5EF4-FFF2-40B4-BE49-F238E27FC236}">
                          <a16:creationId xmlns:a16="http://schemas.microsoft.com/office/drawing/2014/main" id="{A0909DF4-33F0-7582-D708-B0D572C320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40522" y="5885555"/>
                      <a:ext cx="822255" cy="3239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IN" sz="1350" b="1" dirty="0"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 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048866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57A0D-7110-48A9-1534-BFFC7334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Block Diagram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F813D57F-B349-4564-EC29-438474263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85" y="1966293"/>
            <a:ext cx="9839029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25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534</Words>
  <Application>Microsoft Macintosh PowerPoint</Application>
  <PresentationFormat>Widescreen</PresentationFormat>
  <Paragraphs>61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Smart Home Asset Locator</vt:lpstr>
      <vt:lpstr>Introduction</vt:lpstr>
      <vt:lpstr>Problem &amp; Solution</vt:lpstr>
      <vt:lpstr>Proposal-Smart Home Asset Locator</vt:lpstr>
      <vt:lpstr>BLE Triangulation</vt:lpstr>
      <vt:lpstr>Application Usage</vt:lpstr>
      <vt:lpstr>Technologies Used</vt:lpstr>
      <vt:lpstr>Flow Diagram</vt:lpstr>
      <vt:lpstr>Block Diagram</vt:lpstr>
      <vt:lpstr>Problems Anticipated</vt:lpstr>
      <vt:lpstr>                     Thank You🙏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Smart Home Asset Locator</dc:title>
  <dc:creator>nikhitha886@gmail.com</dc:creator>
  <cp:lastModifiedBy>nikhitha886@gmail.com</cp:lastModifiedBy>
  <cp:revision>24</cp:revision>
  <dcterms:created xsi:type="dcterms:W3CDTF">2023-12-14T00:22:32Z</dcterms:created>
  <dcterms:modified xsi:type="dcterms:W3CDTF">2023-12-14T01:58:18Z</dcterms:modified>
</cp:coreProperties>
</file>